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1HQS\Distanzunterricht\Umfrage_Distanzunterricht_Kind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1HQS\Distanzunterricht\Umfrage_Distanzunterricht_Kind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F:\1HQS\Distanzunterricht\Umfrage_Distanzunterricht_Kind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F:\1HQS\Distanzunterricht\Umfrage_Distanzunterricht_Kind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F:\1HQS\Distanzunterricht\Umfrage_Distanzunterricht_Kin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r>
              <a:rPr lang="de-DE"/>
              <a:t>1. So komme ich mit meinen Lernpaketen zu Hause zurecht.</a:t>
            </a:r>
          </a:p>
        </c:rich>
      </c:tx>
      <c:layout>
        <c:manualLayout>
          <c:xMode val="edge"/>
          <c:yMode val="edge"/>
          <c:x val="0.129263998250218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Tabelle9!$B$1</c:f>
              <c:strCache>
                <c:ptCount val="1"/>
                <c:pt idx="0">
                  <c:v>immer gut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Tabelle9!$A$2:$A$14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Tabelle9!$B$2:$B$14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  <c:pt idx="11">
                  <c:v>7</c:v>
                </c:pt>
                <c:pt idx="1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8-44B8-A5EA-87B984885038}"/>
            </c:ext>
          </c:extLst>
        </c:ser>
        <c:ser>
          <c:idx val="1"/>
          <c:order val="1"/>
          <c:tx>
            <c:strRef>
              <c:f>Tabelle9!$C$1</c:f>
              <c:strCache>
                <c:ptCount val="1"/>
                <c:pt idx="0">
                  <c:v>meistens gut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Tabelle9!$A$2:$A$14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Tabelle9!$C$2:$C$14</c:f>
              <c:numCache>
                <c:formatCode>General</c:formatCode>
                <c:ptCount val="13"/>
                <c:pt idx="0">
                  <c:v>3</c:v>
                </c:pt>
                <c:pt idx="1">
                  <c:v>5</c:v>
                </c:pt>
                <c:pt idx="2">
                  <c:v>11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11</c:v>
                </c:pt>
                <c:pt idx="8">
                  <c:v>12</c:v>
                </c:pt>
                <c:pt idx="9">
                  <c:v>12</c:v>
                </c:pt>
                <c:pt idx="10">
                  <c:v>14</c:v>
                </c:pt>
                <c:pt idx="11">
                  <c:v>10</c:v>
                </c:pt>
                <c:pt idx="1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8-44B8-A5EA-87B984885038}"/>
            </c:ext>
          </c:extLst>
        </c:ser>
        <c:ser>
          <c:idx val="2"/>
          <c:order val="2"/>
          <c:tx>
            <c:strRef>
              <c:f>Tabelle9!$D$1</c:f>
              <c:strCache>
                <c:ptCount val="1"/>
                <c:pt idx="0">
                  <c:v>nur mit Hilfe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Tabelle9!$A$2:$A$14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Tabelle9!$D$2:$D$14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8-44B8-A5EA-87B984885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8732904"/>
        <c:axId val="488733296"/>
      </c:barChart>
      <c:catAx>
        <c:axId val="48873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488733296"/>
        <c:crosses val="autoZero"/>
        <c:auto val="1"/>
        <c:lblAlgn val="ctr"/>
        <c:lblOffset val="100"/>
        <c:noMultiLvlLbl val="0"/>
      </c:catAx>
      <c:valAx>
        <c:axId val="4887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48873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rundschrift" panose="00000500000000000000" pitchFamily="2" charset="0"/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r>
              <a:rPr lang="de-DE"/>
              <a:t>2. Ich finde die Menge der Aufgaben ist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1557273209148246E-2"/>
          <c:y val="0.10393446276238398"/>
          <c:w val="0.94205277306988644"/>
          <c:h val="0.76412248187996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Tabelle5!$B$1</c:f>
              <c:strCache>
                <c:ptCount val="1"/>
                <c:pt idx="0">
                  <c:v>genau richtig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Tabelle5!$A$2:$A$14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Tabelle5!$B$2:$B$14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19</c:v>
                </c:pt>
                <c:pt idx="3">
                  <c:v>14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14</c:v>
                </c:pt>
                <c:pt idx="8">
                  <c:v>12</c:v>
                </c:pt>
                <c:pt idx="9">
                  <c:v>8</c:v>
                </c:pt>
                <c:pt idx="10">
                  <c:v>14</c:v>
                </c:pt>
                <c:pt idx="11">
                  <c:v>10</c:v>
                </c:pt>
                <c:pt idx="1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8-48BC-A119-6A2BC5FE4E52}"/>
            </c:ext>
          </c:extLst>
        </c:ser>
        <c:ser>
          <c:idx val="1"/>
          <c:order val="1"/>
          <c:tx>
            <c:strRef>
              <c:f>Tabelle5!$C$1</c:f>
              <c:strCache>
                <c:ptCount val="1"/>
                <c:pt idx="0">
                  <c:v>zu wenig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Tabelle5!$A$2:$A$14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Tabelle5!$C$2:$C$14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8-48BC-A119-6A2BC5FE4E52}"/>
            </c:ext>
          </c:extLst>
        </c:ser>
        <c:ser>
          <c:idx val="2"/>
          <c:order val="2"/>
          <c:tx>
            <c:strRef>
              <c:f>Tabelle5!$D$1</c:f>
              <c:strCache>
                <c:ptCount val="1"/>
                <c:pt idx="0">
                  <c:v>zu viel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Tabelle5!$A$2:$A$14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Tabelle5!$D$2:$D$14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10</c:v>
                </c:pt>
                <c:pt idx="10">
                  <c:v>3</c:v>
                </c:pt>
                <c:pt idx="11">
                  <c:v>8</c:v>
                </c:pt>
                <c:pt idx="1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E8-48BC-A119-6A2BC5FE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2424976"/>
        <c:axId val="322429680"/>
      </c:barChart>
      <c:catAx>
        <c:axId val="3224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29680"/>
        <c:crosses val="autoZero"/>
        <c:auto val="1"/>
        <c:lblAlgn val="ctr"/>
        <c:lblOffset val="100"/>
        <c:noMultiLvlLbl val="0"/>
      </c:catAx>
      <c:valAx>
        <c:axId val="32242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2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rundschrift" panose="00000500000000000000" pitchFamily="2" charset="0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r>
              <a:rPr lang="de-DE" dirty="0"/>
              <a:t>3. Ich bearbeite die Sternchenaufgaben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Tabelle6!$B$1</c:f>
              <c:strCache>
                <c:ptCount val="1"/>
                <c:pt idx="0">
                  <c:v>immer 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Tabelle6!$A$2:$A$14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Tabelle6!$B$2:$B$14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15</c:v>
                </c:pt>
                <c:pt idx="3">
                  <c:v>11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E-4CAB-9AD5-03DBC6A9A8EE}"/>
            </c:ext>
          </c:extLst>
        </c:ser>
        <c:ser>
          <c:idx val="1"/>
          <c:order val="1"/>
          <c:tx>
            <c:strRef>
              <c:f>Tabelle6!$C$1</c:f>
              <c:strCache>
                <c:ptCount val="1"/>
                <c:pt idx="0">
                  <c:v>manchmal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Tabelle6!$A$2:$A$14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Tabelle6!$C$2:$C$14</c:f>
              <c:numCache>
                <c:formatCode>General</c:formatCode>
                <c:ptCount val="13"/>
                <c:pt idx="0">
                  <c:v>0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8</c:v>
                </c:pt>
                <c:pt idx="6">
                  <c:v>12</c:v>
                </c:pt>
                <c:pt idx="7">
                  <c:v>10</c:v>
                </c:pt>
                <c:pt idx="8">
                  <c:v>15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E-4CAB-9AD5-03DBC6A9A8EE}"/>
            </c:ext>
          </c:extLst>
        </c:ser>
        <c:ser>
          <c:idx val="2"/>
          <c:order val="2"/>
          <c:tx>
            <c:strRef>
              <c:f>Tabelle6!$D$1</c:f>
              <c:strCache>
                <c:ptCount val="1"/>
                <c:pt idx="0">
                  <c:v>nie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Tabelle6!$A$2:$A$14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Tabelle6!$D$2:$D$14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E-4CAB-9AD5-03DBC6A9A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2426544"/>
        <c:axId val="322421056"/>
      </c:barChart>
      <c:catAx>
        <c:axId val="3224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21056"/>
        <c:crosses val="autoZero"/>
        <c:auto val="1"/>
        <c:lblAlgn val="ctr"/>
        <c:lblOffset val="100"/>
        <c:noMultiLvlLbl val="0"/>
      </c:catAx>
      <c:valAx>
        <c:axId val="3224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2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rundschrift" panose="00000500000000000000" pitchFamily="2" charset="0"/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r>
              <a:rPr lang="de-DE"/>
              <a:t>4. Ich schaffe die Zusatzaufgaben/ Extrawürste</a:t>
            </a:r>
          </a:p>
        </c:rich>
      </c:tx>
      <c:layout>
        <c:manualLayout>
          <c:xMode val="edge"/>
          <c:yMode val="edge"/>
          <c:x val="8.2133951425459803E-2"/>
          <c:y val="2.08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Tabelle7!$B$1</c:f>
              <c:strCache>
                <c:ptCount val="1"/>
                <c:pt idx="0">
                  <c:v>immer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Tabelle7!$A$2:$A$14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Tabelle7!$B$2:$B$14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  <c:pt idx="11">
                  <c:v>2</c:v>
                </c:pt>
                <c:pt idx="1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2-432D-BB0B-758942D08304}"/>
            </c:ext>
          </c:extLst>
        </c:ser>
        <c:ser>
          <c:idx val="1"/>
          <c:order val="1"/>
          <c:tx>
            <c:strRef>
              <c:f>Tabelle7!$C$1</c:f>
              <c:strCache>
                <c:ptCount val="1"/>
                <c:pt idx="0">
                  <c:v>manchmal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Tabelle7!$A$2:$A$14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Tabelle7!$C$2:$C$14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15</c:v>
                </c:pt>
                <c:pt idx="3">
                  <c:v>12</c:v>
                </c:pt>
                <c:pt idx="4">
                  <c:v>11</c:v>
                </c:pt>
                <c:pt idx="5">
                  <c:v>8</c:v>
                </c:pt>
                <c:pt idx="6">
                  <c:v>10</c:v>
                </c:pt>
                <c:pt idx="7">
                  <c:v>8</c:v>
                </c:pt>
                <c:pt idx="8">
                  <c:v>12</c:v>
                </c:pt>
                <c:pt idx="9">
                  <c:v>7</c:v>
                </c:pt>
                <c:pt idx="10">
                  <c:v>11</c:v>
                </c:pt>
                <c:pt idx="11">
                  <c:v>11</c:v>
                </c:pt>
                <c:pt idx="1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2-432D-BB0B-758942D08304}"/>
            </c:ext>
          </c:extLst>
        </c:ser>
        <c:ser>
          <c:idx val="2"/>
          <c:order val="2"/>
          <c:tx>
            <c:strRef>
              <c:f>Tabelle7!$D$1</c:f>
              <c:strCache>
                <c:ptCount val="1"/>
                <c:pt idx="0">
                  <c:v>nie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Tabelle7!$A$2:$A$14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Tabelle7!$D$2:$D$14</c:f>
              <c:numCache>
                <c:formatCode>General</c:formatCode>
                <c:ptCount val="13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10</c:v>
                </c:pt>
                <c:pt idx="11">
                  <c:v>4</c:v>
                </c:pt>
                <c:pt idx="1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2-432D-BB0B-758942D08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2432816"/>
        <c:axId val="322434776"/>
      </c:barChart>
      <c:catAx>
        <c:axId val="32243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34776"/>
        <c:crosses val="autoZero"/>
        <c:auto val="1"/>
        <c:lblAlgn val="ctr"/>
        <c:lblOffset val="100"/>
        <c:noMultiLvlLbl val="0"/>
      </c:catAx>
      <c:valAx>
        <c:axId val="32243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3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rundschrift" panose="00000500000000000000" pitchFamily="2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r>
              <a:rPr lang="de-DE"/>
              <a:t>5. Ich nehme gerne a den Videokonferenzen teil.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Tabelle8!$B$1</c:f>
              <c:strCache>
                <c:ptCount val="1"/>
                <c:pt idx="0">
                  <c:v>sehr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Tabelle8!$A$2:$A$14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Tabelle8!$B$2:$B$14</c:f>
              <c:numCache>
                <c:formatCode>General</c:formatCode>
                <c:ptCount val="13"/>
                <c:pt idx="0">
                  <c:v>0</c:v>
                </c:pt>
                <c:pt idx="1">
                  <c:v>11</c:v>
                </c:pt>
                <c:pt idx="2">
                  <c:v>18</c:v>
                </c:pt>
                <c:pt idx="3">
                  <c:v>12</c:v>
                </c:pt>
                <c:pt idx="4">
                  <c:v>8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  <c:pt idx="8">
                  <c:v>11</c:v>
                </c:pt>
                <c:pt idx="9">
                  <c:v>10</c:v>
                </c:pt>
                <c:pt idx="10">
                  <c:v>12</c:v>
                </c:pt>
                <c:pt idx="11">
                  <c:v>9</c:v>
                </c:pt>
                <c:pt idx="1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5-4641-82DA-D01D0C9B17B2}"/>
            </c:ext>
          </c:extLst>
        </c:ser>
        <c:ser>
          <c:idx val="1"/>
          <c:order val="1"/>
          <c:tx>
            <c:strRef>
              <c:f>Tabelle8!$C$1</c:f>
              <c:strCache>
                <c:ptCount val="1"/>
                <c:pt idx="0">
                  <c:v>ein wenig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Tabelle8!$A$2:$A$14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Tabelle8!$C$2:$C$14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6</c:v>
                </c:pt>
                <c:pt idx="1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5-4641-82DA-D01D0C9B17B2}"/>
            </c:ext>
          </c:extLst>
        </c:ser>
        <c:ser>
          <c:idx val="2"/>
          <c:order val="2"/>
          <c:tx>
            <c:strRef>
              <c:f>Tabelle8!$D$1</c:f>
              <c:strCache>
                <c:ptCount val="1"/>
                <c:pt idx="0">
                  <c:v>gar nicht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Tabelle8!$A$2:$A$14</c:f>
              <c:strCache>
                <c:ptCount val="13"/>
                <c:pt idx="0">
                  <c:v>VK</c:v>
                </c:pt>
                <c:pt idx="1">
                  <c:v>1a</c:v>
                </c:pt>
                <c:pt idx="2">
                  <c:v>1b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  <c:pt idx="11">
                  <c:v>4c</c:v>
                </c:pt>
                <c:pt idx="12">
                  <c:v>Summe</c:v>
                </c:pt>
              </c:strCache>
            </c:strRef>
          </c:cat>
          <c:val>
            <c:numRef>
              <c:f>Tabelle8!$D$2:$D$14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5-4641-82DA-D01D0C9B1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2429288"/>
        <c:axId val="322430072"/>
      </c:barChart>
      <c:catAx>
        <c:axId val="32242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30072"/>
        <c:crosses val="autoZero"/>
        <c:auto val="1"/>
        <c:lblAlgn val="ctr"/>
        <c:lblOffset val="100"/>
        <c:noMultiLvlLbl val="0"/>
      </c:catAx>
      <c:valAx>
        <c:axId val="32243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undschrift" panose="00000500000000000000" pitchFamily="2" charset="0"/>
                <a:ea typeface="+mn-ea"/>
                <a:cs typeface="+mn-cs"/>
              </a:defRPr>
            </a:pPr>
            <a:endParaRPr lang="de-DE"/>
          </a:p>
        </c:txPr>
        <c:crossAx val="32242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undschrift" panose="00000500000000000000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rundschrift" panose="00000500000000000000" pitchFamily="2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0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8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7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4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28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7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8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3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52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693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7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29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66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30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C7BE8F-CF70-45E1-9AB0-3D4AFFD1FCA5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E8100-DA7F-4C8B-9FC5-513216A62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7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534887"/>
            <a:ext cx="6815669" cy="1851778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Grundschrift" panose="00000500000000000000" pitchFamily="2" charset="0"/>
              </a:rPr>
              <a:t>Kinderfragebogen</a:t>
            </a:r>
            <a:br>
              <a:rPr lang="de-DE" sz="3600" b="1" dirty="0">
                <a:latin typeface="Grundschrift" panose="00000500000000000000" pitchFamily="2" charset="0"/>
              </a:rPr>
            </a:br>
            <a:r>
              <a:rPr lang="de-DE" sz="3600" b="1" dirty="0">
                <a:latin typeface="Grundschrift" panose="00000500000000000000" pitchFamily="2" charset="0"/>
              </a:rPr>
              <a:t>zum </a:t>
            </a:r>
            <a:r>
              <a:rPr lang="de-DE" sz="3600" b="1" dirty="0" err="1">
                <a:latin typeface="Grundschrift" panose="00000500000000000000" pitchFamily="2" charset="0"/>
              </a:rPr>
              <a:t>Homeschooling</a:t>
            </a:r>
            <a:r>
              <a:rPr lang="de-DE" sz="3600" b="1" dirty="0">
                <a:latin typeface="Grundschrift" panose="00000500000000000000" pitchFamily="2" charset="0"/>
              </a:rPr>
              <a:t> </a:t>
            </a:r>
            <a:br>
              <a:rPr lang="de-DE" sz="3600" b="1" dirty="0">
                <a:latin typeface="Grundschrift" panose="00000500000000000000" pitchFamily="2" charset="0"/>
              </a:rPr>
            </a:br>
            <a:r>
              <a:rPr lang="de-DE" sz="3600" b="1" dirty="0">
                <a:latin typeface="Grundschrift" panose="00000500000000000000" pitchFamily="2" charset="0"/>
              </a:rPr>
              <a:t>an der HQS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40528" y="4385809"/>
            <a:ext cx="5910943" cy="681491"/>
          </a:xfrm>
        </p:spPr>
        <p:txBody>
          <a:bodyPr>
            <a:normAutofit/>
          </a:bodyPr>
          <a:lstStyle/>
          <a:p>
            <a:r>
              <a:rPr lang="de-DE" dirty="0">
                <a:latin typeface="Grundschrift" panose="00000500000000000000" pitchFamily="2" charset="0"/>
              </a:rPr>
              <a:t>Zeitraum: 16.12.2020 – 19.02.2021</a:t>
            </a:r>
          </a:p>
        </p:txBody>
      </p:sp>
    </p:spTree>
    <p:extLst>
      <p:ext uri="{BB962C8B-B14F-4D97-AF65-F5344CB8AC3E}">
        <p14:creationId xmlns:p14="http://schemas.microsoft.com/office/powerpoint/2010/main" val="287829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7297"/>
          </a:xfrm>
        </p:spPr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Anmerkungen Jahrgang 3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55696"/>
              </p:ext>
            </p:extLst>
          </p:nvPr>
        </p:nvGraphicFramePr>
        <p:xfrm>
          <a:off x="1888672" y="2628899"/>
          <a:ext cx="8202386" cy="3478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35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Es ist doof, die anderen Kinder nicht zu sehen,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Mathe war zu viel.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Deutsch war zu viel.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SU (neues Thema Wetter) war zu schwer.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Mehr Videokonferenzen wären toll.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Videokonferenzen sind Zeitverschwendung.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möchte Videounterricht.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möchte mehr Videos.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möchte keine Maske tragen.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komme mit allem gut zurecht. 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möchte wieder Unterricht mit allen.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versuche immer, alle Zusatzaufgaben zu machen.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Alles gut – perfekt! Genau richtig!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Weniger Pflichtaufgaben - mehr Extrawürste!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Es hat Spaß gemacht, auch wenn es manchmal schwer war.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genau richtig;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Es ist cool, wieder in der Schule zu sein.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möchte weiter Pläne bekommen.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200" u="none" strike="noStrike" dirty="0">
                          <a:effectLst/>
                          <a:latin typeface="Grundschrift" panose="00000500000000000000" pitchFamily="2" charset="0"/>
                        </a:rPr>
                        <a:t>Ich brauche manchmal Hilfe in Mathe, manchmal ist es mir zu viel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</a:txBody>
                  <a:tcPr marL="3577" marR="3577" marT="357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44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535884" cy="70515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Grundschrift" panose="00000500000000000000" pitchFamily="2" charset="0"/>
              </a:rPr>
              <a:t>Anmerkungen Jahrgang 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49662"/>
              </p:ext>
            </p:extLst>
          </p:nvPr>
        </p:nvGraphicFramePr>
        <p:xfrm>
          <a:off x="1028700" y="1687287"/>
          <a:ext cx="10145435" cy="4050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0783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Kinderfragebogen ist cool!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habe oft Probleme im HS, deswegen schaffe ich nicht so viel, ich kann mich nicht gut konzentrieren;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finde den Plan genau richtig;! 		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Jeden Tag </a:t>
                      </a:r>
                      <a:r>
                        <a:rPr lang="de-DE" sz="1400" u="none" strike="noStrike" dirty="0" err="1">
                          <a:effectLst/>
                          <a:latin typeface="Grundschrift" panose="00000500000000000000" pitchFamily="2" charset="0"/>
                        </a:rPr>
                        <a:t>Padlet</a:t>
                      </a: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-Joker,! Ich mag Notbetreuung!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Montags Stress wegen Nachmittagsprogramm; ich war unterwegs mit der Mutter, deshalb keine Zeit für Aufgaben.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Montag Abholung der Lernpakete zu spät.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Knobelaufgaben waren zu wenig. Rückseite-ausschneiden (AB der Vorderseite zerschneiden?);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Viele Nachrichten bei Teams stören; 			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Es war schön &amp; lustig.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Danke Frau Tauber, dass du uns immer hilfst-ein großes Lob!</a:t>
                      </a:r>
                      <a:r>
                        <a:rPr lang="de-DE" sz="1400" u="none" strike="noStrike" baseline="0" dirty="0">
                          <a:effectLst/>
                          <a:latin typeface="Grundschrift" panose="00000500000000000000" pitchFamily="2" charset="0"/>
                        </a:rPr>
                        <a:t> </a:t>
                      </a:r>
                      <a:endParaRPr lang="de-DE" sz="1400" u="none" strike="noStrike" dirty="0">
                        <a:effectLst/>
                        <a:latin typeface="Grundschrift" panose="00000500000000000000" pitchFamily="2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Die Zeit ging schnell vorbei;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Die Aufgaben waren voll gut. Es war ein bisschen schwer, aber ich bin fertig geworden.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will kein Homeschooling mehr! Ich wünsche wieder normalen Unterricht! </a:t>
                      </a:r>
                    </a:p>
                    <a:p>
                      <a:pPr marL="285750" marR="0" lvl="0" indent="-2857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Videokonferenzen sollen später angeboten. 					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mache die Aufgaben mit einem Mitschüler und Teams.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Mama verlangt, dass ich alle Aufgaben mache.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finde es toll, zuhause zu arbeiten.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400" u="none" strike="noStrike" dirty="0">
                          <a:effectLst/>
                          <a:latin typeface="Grundschrift" panose="00000500000000000000" pitchFamily="2" charset="0"/>
                        </a:rPr>
                        <a:t>Ich finde es toll, dass Frau Caspar sich so viel Mühe gegeben hat, uns zu helfen - Danke!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</a:txBody>
                  <a:tcPr marL="2495" marR="2495" marT="24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08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18541"/>
              </p:ext>
            </p:extLst>
          </p:nvPr>
        </p:nvGraphicFramePr>
        <p:xfrm>
          <a:off x="2269671" y="751113"/>
          <a:ext cx="8055429" cy="53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9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122427"/>
              </p:ext>
            </p:extLst>
          </p:nvPr>
        </p:nvGraphicFramePr>
        <p:xfrm>
          <a:off x="1758043" y="887185"/>
          <a:ext cx="8523514" cy="521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93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365045"/>
              </p:ext>
            </p:extLst>
          </p:nvPr>
        </p:nvGraphicFramePr>
        <p:xfrm>
          <a:off x="2770414" y="723900"/>
          <a:ext cx="7489372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35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907293"/>
              </p:ext>
            </p:extLst>
          </p:nvPr>
        </p:nvGraphicFramePr>
        <p:xfrm>
          <a:off x="2051957" y="707571"/>
          <a:ext cx="790302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72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996457"/>
              </p:ext>
            </p:extLst>
          </p:nvPr>
        </p:nvGraphicFramePr>
        <p:xfrm>
          <a:off x="1970314" y="805543"/>
          <a:ext cx="8403772" cy="525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10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Anmerkungen Vorklasse</a:t>
            </a:r>
          </a:p>
        </p:txBody>
      </p:sp>
      <p:sp>
        <p:nvSpPr>
          <p:cNvPr id="4" name="Rechteck 3"/>
          <p:cNvSpPr/>
          <p:nvPr/>
        </p:nvSpPr>
        <p:spPr>
          <a:xfrm>
            <a:off x="1181101" y="2690813"/>
            <a:ext cx="93290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Ich bin gerne in der Schule, aber ohne Maske.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rgbClr val="000000"/>
                </a:solidFill>
                <a:latin typeface="Grundschrift" panose="00000500000000000000" pitchFamily="2" charset="0"/>
              </a:rPr>
              <a:t>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s wäre schön, wenn Corona vorbei wäre.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Ich bin lieber in der Schule als mit Mama zu lernen.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Ich konnte mich nicht so gut konzentrieren.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Ich bin froh, wieder in der Schule zu sein.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Ich bin froh, dass Frau Lerch und eine andere Frau mit mir und anderen Flüchtlingskindern gespielt haben.</a:t>
            </a:r>
            <a:r>
              <a:rPr lang="de-DE" sz="2000" dirty="0">
                <a:latin typeface="Grundschrif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03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Anmerkungen Jahrgang 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67699"/>
              </p:ext>
            </p:extLst>
          </p:nvPr>
        </p:nvGraphicFramePr>
        <p:xfrm>
          <a:off x="1803634" y="2902591"/>
          <a:ext cx="8327420" cy="28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7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2356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malen, schreiben und kleben hat mir gut gefallen,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Klebeaufgaben waren schön,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manche Erklärungen waren nicht zu verstehen,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Umstellung zum Wechselunterricht fiel schwer,</a:t>
                      </a:r>
                    </a:p>
                    <a:p>
                      <a:pPr marL="342900" marR="0" lvl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Lernvideos (Sofatutor), Leseübungen, interaktive Lernspiele waren super,</a:t>
                      </a:r>
                    </a:p>
                    <a:p>
                      <a:pPr marL="342900" marR="0" lvl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de-DE" sz="2000" u="none" strike="noStrike" dirty="0">
                          <a:effectLst/>
                          <a:latin typeface="Grundschrift" panose="00000500000000000000" pitchFamily="2" charset="0"/>
                        </a:rPr>
                        <a:t>Alles war toll!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rundschrift" panose="00000500000000000000" pitchFamily="2" charset="0"/>
                        </a:rPr>
                        <a:t> 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99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Anmerkungen Jahrgang 2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68752"/>
              </p:ext>
            </p:extLst>
          </p:nvPr>
        </p:nvGraphicFramePr>
        <p:xfrm>
          <a:off x="1610687" y="2588307"/>
          <a:ext cx="8130930" cy="3661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31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Danke für das Homeschooling!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Es gab zu wenig Arbeitsblätter.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Arbeiten zuhause macht keinen Spaß.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Ich kann nicht immer an den Computer, weil meine Schwester hauptsächlich dran muss.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Ich finde es toll, dass wir wieder in der Schule lernen können und finde es sehr, sehr toll, das wir alle zusammenhalten.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Videokonferenzen nicht so lange-20 min. sind ok.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Extratreffen mit Frau Becker bei Teams hat sehr geholfen.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Ich wäre lieber in der Schule gewesen.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Ich möchte mehr malen.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Mutter zwingt mich zu Sternchenaufgaben,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Ich möchte nicht so viel schreiben.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v"/>
                      </a:pPr>
                      <a:r>
                        <a:rPr lang="de-DE" sz="1600" u="none" strike="noStrike" dirty="0">
                          <a:effectLst/>
                          <a:latin typeface="Grundschrift" panose="00000500000000000000" pitchFamily="2" charset="0"/>
                        </a:rPr>
                        <a:t>Kein Homeschooling!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Grundschrift" panose="00000500000000000000" pitchFamily="2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3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TM02900743[[fn=Bio]]</Template>
  <TotalTime>0</TotalTime>
  <Words>629</Words>
  <Application>Microsoft Office PowerPoint</Application>
  <PresentationFormat>Breitbild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Garamond</vt:lpstr>
      <vt:lpstr>Grundschrift</vt:lpstr>
      <vt:lpstr>Wingdings</vt:lpstr>
      <vt:lpstr>Organisch</vt:lpstr>
      <vt:lpstr>Kinderfragebogen zum Homeschooling  an der HQS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Anmerkungen Vorklasse</vt:lpstr>
      <vt:lpstr>Anmerkungen Jahrgang 1</vt:lpstr>
      <vt:lpstr>Anmerkungen Jahrgang 2</vt:lpstr>
      <vt:lpstr>Anmerkungen Jahrgang 3</vt:lpstr>
      <vt:lpstr>Anmerkungen Jahrgang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Kinderfragebogen zum Homeschooling  an der HQS</dc:title>
  <dc:creator>Antje Caspar</dc:creator>
  <cp:lastModifiedBy>Andreas Hunfeld</cp:lastModifiedBy>
  <cp:revision>9</cp:revision>
  <dcterms:created xsi:type="dcterms:W3CDTF">2021-03-14T11:53:19Z</dcterms:created>
  <dcterms:modified xsi:type="dcterms:W3CDTF">2021-03-25T14:33:09Z</dcterms:modified>
</cp:coreProperties>
</file>