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96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s Hunfeld" initials="AH" lastIdx="1" clrIdx="0">
    <p:extLst>
      <p:ext uri="{19B8F6BF-5375-455C-9EA6-DF929625EA0E}">
        <p15:presenceInfo xmlns:p15="http://schemas.microsoft.com/office/powerpoint/2012/main" userId="ce5bcdc4bd92e1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8ECA-B628-407F-A523-9AAC1FCC8878}" type="datetimeFigureOut">
              <a:rPr lang="de-DE" smtClean="0"/>
              <a:t>01.03.2023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9EF29-545B-4DE5-ACB5-71459D8BDA2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5663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5EB-1434-405F-801A-D40401E5AF9C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8C82-9A2A-47A5-B283-809A971ADF23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97FD-66FE-4C6F-897F-9FEB7A234C91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DECFC-E0F9-4090-ADDB-35C08270B40E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EF449-DD97-40DF-A62C-3937010179DB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495D0-ACB0-418A-9BE2-EDD03D9CBDA8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91BCE-9B2F-43FE-B538-645612BC28FD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8AC4-D4ED-4448-9483-CC0743EC2A59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3F230-409A-46F0-B011-D5D866192CCD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39833-CC02-4E28-AD5A-DC4241B3FAC7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C2F1384-6D5E-4F5A-A865-C968EE3D0557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C50F22B-DC1C-4F00-88A6-4F2875FD9629}" type="datetime1">
              <a:rPr lang="en-US" smtClean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de-DE"/>
              <a:t>Schulentwicklung zum ganztägien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C5A52-10EC-3447-9EFF-53527C8D9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6452" y="1061530"/>
            <a:ext cx="8991600" cy="1645920"/>
          </a:xfrm>
        </p:spPr>
        <p:txBody>
          <a:bodyPr/>
          <a:lstStyle/>
          <a:p>
            <a:r>
              <a:rPr lang="de-DE" dirty="0"/>
              <a:t>Schulentwicklung Ganztag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98CCBE-2A2E-F9AF-39C0-9619ED83F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445" y="2809053"/>
            <a:ext cx="7208231" cy="1239894"/>
          </a:xfrm>
        </p:spPr>
        <p:txBody>
          <a:bodyPr>
            <a:normAutofit/>
          </a:bodyPr>
          <a:lstStyle/>
          <a:p>
            <a:r>
              <a:rPr lang="de-DE" sz="2400" dirty="0"/>
              <a:t>Verknüpfen von Bildung, Erziehung und Betreuung </a:t>
            </a:r>
          </a:p>
          <a:p>
            <a:r>
              <a:rPr lang="de-DE" sz="2400" dirty="0"/>
              <a:t>im „Pakt für den Nachmittag“ an der Hans-Quick-Schule</a:t>
            </a:r>
          </a:p>
          <a:p>
            <a:endParaRPr lang="de-DE" dirty="0"/>
          </a:p>
        </p:txBody>
      </p:sp>
      <p:pic>
        <p:nvPicPr>
          <p:cNvPr id="2050" name="Bild 2" descr="Logo HQS groß">
            <a:extLst>
              <a:ext uri="{FF2B5EF4-FFF2-40B4-BE49-F238E27FC236}">
                <a16:creationId xmlns:a16="http://schemas.microsoft.com/office/drawing/2014/main" id="{D796EA2C-CFB8-1087-FEB8-025750166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560" y="4032646"/>
            <a:ext cx="2449349" cy="2458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74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EDAC6-4C65-773F-CA36-9ED075EEF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629216"/>
          </a:xfrm>
        </p:spPr>
        <p:txBody>
          <a:bodyPr>
            <a:normAutofit fontScale="90000"/>
          </a:bodyPr>
          <a:lstStyle/>
          <a:p>
            <a:r>
              <a:rPr lang="de-DE" dirty="0"/>
              <a:t>Unser Weg</a:t>
            </a:r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BD08BB41-7805-E1D0-220A-2D576974D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148267"/>
              </p:ext>
            </p:extLst>
          </p:nvPr>
        </p:nvGraphicFramePr>
        <p:xfrm>
          <a:off x="654341" y="1749192"/>
          <a:ext cx="10989579" cy="4246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19117">
                  <a:extLst>
                    <a:ext uri="{9D8B030D-6E8A-4147-A177-3AD203B41FA5}">
                      <a16:colId xmlns:a16="http://schemas.microsoft.com/office/drawing/2014/main" val="533360236"/>
                    </a:ext>
                  </a:extLst>
                </a:gridCol>
                <a:gridCol w="2800171">
                  <a:extLst>
                    <a:ext uri="{9D8B030D-6E8A-4147-A177-3AD203B41FA5}">
                      <a16:colId xmlns:a16="http://schemas.microsoft.com/office/drawing/2014/main" val="3156658934"/>
                    </a:ext>
                  </a:extLst>
                </a:gridCol>
                <a:gridCol w="2780137">
                  <a:extLst>
                    <a:ext uri="{9D8B030D-6E8A-4147-A177-3AD203B41FA5}">
                      <a16:colId xmlns:a16="http://schemas.microsoft.com/office/drawing/2014/main" val="563684631"/>
                    </a:ext>
                  </a:extLst>
                </a:gridCol>
                <a:gridCol w="2790154">
                  <a:extLst>
                    <a:ext uri="{9D8B030D-6E8A-4147-A177-3AD203B41FA5}">
                      <a16:colId xmlns:a16="http://schemas.microsoft.com/office/drawing/2014/main" val="2200323432"/>
                    </a:ext>
                  </a:extLst>
                </a:gridCol>
              </a:tblGrid>
              <a:tr h="158791">
                <a:tc>
                  <a:txBody>
                    <a:bodyPr/>
                    <a:lstStyle/>
                    <a:p>
                      <a:r>
                        <a:rPr lang="de-DE" sz="1400" dirty="0"/>
                        <a:t>Schuljahr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Angebote Hans-Quick-Schule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/>
                        <a:t>außerschulische Einrichtungen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45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1998/1999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endParaRPr lang="de-DE" sz="1400" b="0" dirty="0"/>
                    </a:p>
                    <a:p>
                      <a:pPr algn="l"/>
                      <a:r>
                        <a:rPr lang="de-DE" sz="1400" b="0" dirty="0"/>
                        <a:t>Betreuung bis 13.30 Uhr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200" dirty="0"/>
                        <a:t>Betreuungsangebot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/>
                        <a:t>Frühbetreuung ab 8.00 Uhr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200" dirty="0"/>
                        <a:t>Spiel- und Entspannungszeiten</a:t>
                      </a: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de-D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Hort in der Kita „Sonnenland“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Anbieter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Kinder- und Jugendförderung</a:t>
                      </a:r>
                      <a:endParaRPr lang="de-DE" sz="1400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968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2004/2005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Hausaufgabenbetreuung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Arbeitsgemeinschaften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83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2008/2009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/>
                        <a:t>Betreuung bis 14.00 Uhr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Erweiterung der Betreuungsräume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Mittagessen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648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2011/2012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b="0" dirty="0"/>
                        <a:t>Pädagogische Mittagsbetreuung</a:t>
                      </a:r>
                    </a:p>
                    <a:p>
                      <a:pPr algn="l"/>
                      <a:r>
                        <a:rPr lang="de-DE" sz="1400" b="0" dirty="0"/>
                        <a:t>bis 14.30 Uhr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Umbau der ganzen Schule</a:t>
                      </a:r>
                    </a:p>
                    <a:p>
                      <a:pPr algn="l"/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Vernetzung Betreuung-Lehrkräfte         </a:t>
                      </a:r>
                    </a:p>
                    <a:p>
                      <a:pPr algn="l"/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Ferienbetreuung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65582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de-DE" dirty="0"/>
                        <a:t>2016/2017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endParaRPr lang="de-DE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endParaRPr lang="de-DE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de-D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Pakt für den Nachmittag </a:t>
                      </a:r>
                    </a:p>
                    <a:p>
                      <a:pPr algn="l"/>
                      <a:r>
                        <a:rPr lang="de-D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 14.30 Uhr (Modul 1)</a:t>
                      </a:r>
                    </a:p>
                    <a:p>
                      <a:pPr algn="l"/>
                      <a:r>
                        <a:rPr lang="de-DE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bis 17.00 Uhr (Modul 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Rhythmisierung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multiprofessionelle Team-Arbeit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Lernzeiten statt Hausaufgaben</a:t>
                      </a:r>
                      <a:endParaRPr lang="de-DE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12896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2017/2018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de-DE" sz="1200" dirty="0"/>
                        <a:t>+ offene und gebundene Paktklassen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063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2020/2021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Anbau Inselhaus/Erweiterung Mensa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338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2021/2022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Vision „Halb3+“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1019"/>
                  </a:ext>
                </a:extLst>
              </a:tr>
            </a:tbl>
          </a:graphicData>
        </a:graphic>
      </p:graphicFrame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58D767-CA34-D6D3-5854-6834F257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8902817" cy="320040"/>
          </a:xfrm>
        </p:spPr>
        <p:txBody>
          <a:bodyPr/>
          <a:lstStyle/>
          <a:p>
            <a:r>
              <a:rPr lang="de-DE" dirty="0"/>
              <a:t>Schulentwicklung zum ganztägigen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1A3A54-6C7F-A5C2-0233-3C396952E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82763EE5-C0E3-CD50-0EB3-080F9F1E0A31}"/>
              </a:ext>
            </a:extLst>
          </p:cNvPr>
          <p:cNvSpPr/>
          <p:nvPr/>
        </p:nvSpPr>
        <p:spPr>
          <a:xfrm rot="3063619">
            <a:off x="9711491" y="2470656"/>
            <a:ext cx="171743" cy="2803953"/>
          </a:xfrm>
          <a:prstGeom prst="downArrow">
            <a:avLst>
              <a:gd name="adj1" fmla="val 54456"/>
              <a:gd name="adj2" fmla="val 409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80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C2311-115A-F6EB-053C-96687B24A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63440"/>
          </a:xfrm>
        </p:spPr>
        <p:txBody>
          <a:bodyPr/>
          <a:lstStyle/>
          <a:p>
            <a:r>
              <a:rPr lang="de-DE" dirty="0"/>
              <a:t>Ganztagsschule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974970-FC07-B2E5-FC34-D175AECA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795" y="2755230"/>
            <a:ext cx="8568409" cy="31019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de-DE" sz="4800" u="sng" dirty="0">
                <a:solidFill>
                  <a:schemeClr val="accent2">
                    <a:lumMod val="75000"/>
                  </a:schemeClr>
                </a:solidFill>
              </a:rPr>
              <a:t>Mehr Zeit </a:t>
            </a:r>
          </a:p>
          <a:p>
            <a:pPr marL="0" indent="0" algn="ctr">
              <a:buNone/>
            </a:pPr>
            <a:r>
              <a:rPr lang="de-DE" sz="4400" dirty="0"/>
              <a:t>für gemeinsames </a:t>
            </a:r>
          </a:p>
          <a:p>
            <a:pPr marL="0" indent="0" algn="ctr">
              <a:buNone/>
            </a:pPr>
            <a:r>
              <a:rPr lang="de-DE" sz="4400" dirty="0"/>
              <a:t>Lernen, Spielen, Entspannen </a:t>
            </a:r>
          </a:p>
          <a:p>
            <a:pPr marL="0" indent="0" algn="ctr">
              <a:buNone/>
            </a:pPr>
            <a:r>
              <a:rPr lang="de-DE" sz="4400" dirty="0"/>
              <a:t>und 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3913B6-5EAA-CADD-F7A5-4AB9AC2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8852483" cy="320040"/>
          </a:xfrm>
        </p:spPr>
        <p:txBody>
          <a:bodyPr/>
          <a:lstStyle/>
          <a:p>
            <a:r>
              <a:rPr lang="de-DE" dirty="0"/>
              <a:t>Schulentwicklung zum ganztägigen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1FCB36-99E2-0734-154D-439BFFF8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09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F8F05-4859-97C1-621B-F6FDDF2A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754799"/>
          </a:xfrm>
        </p:spPr>
        <p:txBody>
          <a:bodyPr/>
          <a:lstStyle/>
          <a:p>
            <a:r>
              <a:rPr lang="de-DE" dirty="0"/>
              <a:t>Kinderechteschule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E7A4B3-8133-E8E8-926B-E5E60B4B1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4773" y="2003765"/>
            <a:ext cx="7729728" cy="34543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800" dirty="0"/>
              <a:t>Jedes Kind hat ein Recht auf: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B747E67-D728-0729-18F4-B3AFE08C04F3}"/>
              </a:ext>
            </a:extLst>
          </p:cNvPr>
          <p:cNvSpPr/>
          <p:nvPr/>
        </p:nvSpPr>
        <p:spPr>
          <a:xfrm>
            <a:off x="2469042" y="5000866"/>
            <a:ext cx="1750503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Eigene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Würde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45ACB91-42F3-C39D-E4C5-1671F9250361}"/>
              </a:ext>
            </a:extLst>
          </p:cNvPr>
          <p:cNvSpPr/>
          <p:nvPr/>
        </p:nvSpPr>
        <p:spPr>
          <a:xfrm>
            <a:off x="3314721" y="3197533"/>
            <a:ext cx="1818411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Gesundheit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E80C8CA-30A9-5D6C-C13A-EDAA1C3FA747}"/>
              </a:ext>
            </a:extLst>
          </p:cNvPr>
          <p:cNvSpPr/>
          <p:nvPr/>
        </p:nvSpPr>
        <p:spPr>
          <a:xfrm>
            <a:off x="5523604" y="3965734"/>
            <a:ext cx="1686187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Erholung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28C38EB-9EC3-B105-B466-61E8DDF74F17}"/>
              </a:ext>
            </a:extLst>
          </p:cNvPr>
          <p:cNvSpPr/>
          <p:nvPr/>
        </p:nvSpPr>
        <p:spPr>
          <a:xfrm>
            <a:off x="3702608" y="4239578"/>
            <a:ext cx="1686187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Familie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E56BBCE-DCFD-1D06-C43E-930059F1D41B}"/>
              </a:ext>
            </a:extLst>
          </p:cNvPr>
          <p:cNvSpPr/>
          <p:nvPr/>
        </p:nvSpPr>
        <p:spPr>
          <a:xfrm>
            <a:off x="4404273" y="5164407"/>
            <a:ext cx="1686187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Bildung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4D4F857-8EE6-F80C-F1F1-B0C0D8BA7CC5}"/>
              </a:ext>
            </a:extLst>
          </p:cNvPr>
          <p:cNvSpPr/>
          <p:nvPr/>
        </p:nvSpPr>
        <p:spPr>
          <a:xfrm>
            <a:off x="6275188" y="5000866"/>
            <a:ext cx="1686187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Schutz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C2EA671-64C5-8DAA-E5DA-DCD70BB384C3}"/>
              </a:ext>
            </a:extLst>
          </p:cNvPr>
          <p:cNvSpPr/>
          <p:nvPr/>
        </p:nvSpPr>
        <p:spPr>
          <a:xfrm>
            <a:off x="7410857" y="4162363"/>
            <a:ext cx="1686187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Beteiligung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C7D25A68-5009-1A11-73D9-73C159A6DD0E}"/>
              </a:ext>
            </a:extLst>
          </p:cNvPr>
          <p:cNvSpPr/>
          <p:nvPr/>
        </p:nvSpPr>
        <p:spPr>
          <a:xfrm>
            <a:off x="7248776" y="3045292"/>
            <a:ext cx="1686187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Spiel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03C2ACF-5B60-6056-E588-2945088C9E03}"/>
              </a:ext>
            </a:extLst>
          </p:cNvPr>
          <p:cNvSpPr/>
          <p:nvPr/>
        </p:nvSpPr>
        <p:spPr>
          <a:xfrm>
            <a:off x="5252906" y="2968869"/>
            <a:ext cx="1686187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Gleichheit</a:t>
            </a: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E9E752E-D0C1-B54B-7518-40B0E9201F98}"/>
              </a:ext>
            </a:extLst>
          </p:cNvPr>
          <p:cNvSpPr/>
          <p:nvPr/>
        </p:nvSpPr>
        <p:spPr>
          <a:xfrm>
            <a:off x="9054737" y="3629266"/>
            <a:ext cx="1750503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Fürsorge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7964D54A-3310-DF5D-7AAD-E4FCB05001A3}"/>
              </a:ext>
            </a:extLst>
          </p:cNvPr>
          <p:cNvSpPr/>
          <p:nvPr/>
        </p:nvSpPr>
        <p:spPr>
          <a:xfrm>
            <a:off x="1777231" y="3907074"/>
            <a:ext cx="1750503" cy="9144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Geborgen-</a:t>
            </a:r>
            <a:r>
              <a:rPr lang="de-DE" dirty="0" err="1">
                <a:solidFill>
                  <a:schemeClr val="tx1"/>
                </a:solidFill>
              </a:rPr>
              <a:t>heit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F588FDED-AAB6-77DE-FDF6-11AC0321EE44}"/>
              </a:ext>
            </a:extLst>
          </p:cNvPr>
          <p:cNvSpPr/>
          <p:nvPr/>
        </p:nvSpPr>
        <p:spPr>
          <a:xfrm>
            <a:off x="8266515" y="5064253"/>
            <a:ext cx="1750503" cy="9144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Förderung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6ADD31-8C52-B980-8D5F-D69265E7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8860872" cy="320040"/>
          </a:xfrm>
        </p:spPr>
        <p:txBody>
          <a:bodyPr/>
          <a:lstStyle/>
          <a:p>
            <a:r>
              <a:rPr lang="de-DE" dirty="0"/>
              <a:t>Schulentwicklung zum ganztägigen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569EE2-0E67-0757-B6C5-CCFF832B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0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26E4A4-C1BD-6B08-90A5-6DF83728E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530" y="673091"/>
            <a:ext cx="7596763" cy="889763"/>
          </a:xfrm>
        </p:spPr>
        <p:txBody>
          <a:bodyPr/>
          <a:lstStyle/>
          <a:p>
            <a:r>
              <a:rPr lang="de-DE" dirty="0"/>
              <a:t>Gesundheitsfördernde Schule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413CDB-D018-976B-A5EC-F8ACC1FFC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AEE4E40-C27D-039A-0711-6E0014ADD4C1}"/>
              </a:ext>
            </a:extLst>
          </p:cNvPr>
          <p:cNvSpPr/>
          <p:nvPr/>
        </p:nvSpPr>
        <p:spPr>
          <a:xfrm>
            <a:off x="6422682" y="2808327"/>
            <a:ext cx="1610686" cy="237667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Verkehr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gemeinsame Schulwege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 err="1">
                <a:solidFill>
                  <a:schemeClr val="tx1"/>
                </a:solidFill>
              </a:rPr>
              <a:t>Bikeschool</a:t>
            </a:r>
            <a:endParaRPr lang="de-DE" sz="1400" dirty="0">
              <a:solidFill>
                <a:schemeClr val="tx1"/>
              </a:solidFill>
            </a:endParaRP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Projekte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3C68AAEC-6CB1-E2EF-13B0-1EC20AB2C6DC}"/>
              </a:ext>
            </a:extLst>
          </p:cNvPr>
          <p:cNvSpPr/>
          <p:nvPr/>
        </p:nvSpPr>
        <p:spPr>
          <a:xfrm>
            <a:off x="628844" y="2141864"/>
            <a:ext cx="1610686" cy="30656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Ernährung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gesundes Frühstück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gemeinsames Mittagessen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Verknüpfung 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SU-gesunde Ernährung</a:t>
            </a:r>
          </a:p>
          <a:p>
            <a:pPr algn="ctr"/>
            <a:endParaRPr lang="de-DE" sz="1400" dirty="0"/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Projekte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69AFFC8B-05BF-06DD-7B00-94B4F1D9C374}"/>
              </a:ext>
            </a:extLst>
          </p:cNvPr>
          <p:cNvSpPr/>
          <p:nvPr/>
        </p:nvSpPr>
        <p:spPr>
          <a:xfrm>
            <a:off x="2364101" y="2794325"/>
            <a:ext cx="1876927" cy="24131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Bewegung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bewegter Unterricht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Spiel- und Entspannungszeiten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Projekte/AGs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E0195280-CB00-E2C2-97B4-E6A45B4DCBC4}"/>
              </a:ext>
            </a:extLst>
          </p:cNvPr>
          <p:cNvSpPr/>
          <p:nvPr/>
        </p:nvSpPr>
        <p:spPr>
          <a:xfrm>
            <a:off x="9960864" y="1392572"/>
            <a:ext cx="1610686" cy="37924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Gewalt-prävention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Präventionsplan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Soziales Lernen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Klassenrat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Schüler-parlament</a:t>
            </a: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Schüler-versammlungen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Streitschlichtung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Interventionsplan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F053E353-5584-CBC8-0872-4329D6450788}"/>
              </a:ext>
            </a:extLst>
          </p:cNvPr>
          <p:cNvSpPr/>
          <p:nvPr/>
        </p:nvSpPr>
        <p:spPr>
          <a:xfrm>
            <a:off x="8134041" y="2638042"/>
            <a:ext cx="1726150" cy="25469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Umwelt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Schulleben im grünen Klassenzimmer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ökologischer Handabdruck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6AAC319B-75CD-248F-DB88-47AA6CA061F9}"/>
              </a:ext>
            </a:extLst>
          </p:cNvPr>
          <p:cNvSpPr/>
          <p:nvPr/>
        </p:nvSpPr>
        <p:spPr>
          <a:xfrm>
            <a:off x="4346212" y="1877149"/>
            <a:ext cx="1974783" cy="33157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LehrerInnen-gesundheit</a:t>
            </a:r>
          </a:p>
          <a:p>
            <a:pPr algn="ctr"/>
            <a:endParaRPr lang="de-DE" dirty="0"/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multiprofessionelle Teamarbeit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schulinterne Fortbildungen</a:t>
            </a:r>
          </a:p>
          <a:p>
            <a:pPr algn="ctr"/>
            <a:endParaRPr lang="de-DE" sz="1400" dirty="0">
              <a:solidFill>
                <a:schemeClr val="tx1"/>
              </a:solidFill>
            </a:endParaRPr>
          </a:p>
          <a:p>
            <a:pPr algn="ctr"/>
            <a:r>
              <a:rPr lang="de-DE" sz="1400" dirty="0">
                <a:solidFill>
                  <a:schemeClr val="tx1"/>
                </a:solidFill>
              </a:rPr>
              <a:t>Achtsamkeit im Schulalltag</a:t>
            </a:r>
          </a:p>
          <a:p>
            <a:pPr algn="ctr"/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9A10CB-299F-560D-114A-7850698D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9087374" cy="320040"/>
          </a:xfrm>
        </p:spPr>
        <p:txBody>
          <a:bodyPr/>
          <a:lstStyle/>
          <a:p>
            <a:r>
              <a:rPr lang="de-DE" dirty="0"/>
              <a:t>Schulentwicklung zum ganztägigen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28FA879-892A-7858-4967-498D8D3A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30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7062A-D867-8452-8F1D-96196BF8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808140"/>
          </a:xfrm>
        </p:spPr>
        <p:txBody>
          <a:bodyPr/>
          <a:lstStyle/>
          <a:p>
            <a:r>
              <a:rPr lang="de-DE" dirty="0"/>
              <a:t>Pakt für den Nachmittag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32C1822-7D33-2A71-9595-5CEA11739E88}"/>
              </a:ext>
            </a:extLst>
          </p:cNvPr>
          <p:cNvSpPr/>
          <p:nvPr/>
        </p:nvSpPr>
        <p:spPr>
          <a:xfrm>
            <a:off x="2673897" y="2290812"/>
            <a:ext cx="2802876" cy="24137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offen Paktklassen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SchülerInnen, die nach dem Unterricht am Vormittag nach Hause gehen.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SchülerInnen, die die Angebote im Modul1 oder Modul 2 nutzen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5CEDB8D-90FA-B65C-65ED-FA416A561A6E}"/>
              </a:ext>
            </a:extLst>
          </p:cNvPr>
          <p:cNvSpPr/>
          <p:nvPr/>
        </p:nvSpPr>
        <p:spPr>
          <a:xfrm>
            <a:off x="6811479" y="2290811"/>
            <a:ext cx="2802875" cy="2394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gebundene Paktklassen</a:t>
            </a: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endParaRPr lang="de-DE" b="1" dirty="0">
              <a:solidFill>
                <a:schemeClr val="tx1"/>
              </a:solidFill>
            </a:endParaRPr>
          </a:p>
          <a:p>
            <a:pPr algn="ctr"/>
            <a:r>
              <a:rPr lang="de-DE" sz="1600" dirty="0">
                <a:solidFill>
                  <a:schemeClr val="tx1"/>
                </a:solidFill>
              </a:rPr>
              <a:t>Alle SchülerInnen verbleiben im Modul 1 gemeinsam im Klassenverband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8F32953-BFA0-41E9-4ECC-355ADD881225}"/>
              </a:ext>
            </a:extLst>
          </p:cNvPr>
          <p:cNvSpPr/>
          <p:nvPr/>
        </p:nvSpPr>
        <p:spPr>
          <a:xfrm>
            <a:off x="2673898" y="4685031"/>
            <a:ext cx="6940456" cy="152079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Mittagsband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Spiel- und Entspannungszeiten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de-DE" sz="1600" dirty="0" err="1">
                <a:solidFill>
                  <a:schemeClr val="tx1"/>
                </a:solidFill>
              </a:rPr>
              <a:t>Ags</a:t>
            </a:r>
            <a:r>
              <a:rPr lang="de-DE" sz="1600" dirty="0">
                <a:solidFill>
                  <a:schemeClr val="tx1"/>
                </a:solidFill>
              </a:rPr>
              <a:t> und Projekte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Modul 2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de-DE" sz="1600" dirty="0">
                <a:solidFill>
                  <a:schemeClr val="tx1"/>
                </a:solidFill>
              </a:rPr>
              <a:t>Ferienbetreuung</a:t>
            </a:r>
          </a:p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80341F-6E3D-B4C7-1A45-6C1148AB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8953150" cy="320040"/>
          </a:xfrm>
        </p:spPr>
        <p:txBody>
          <a:bodyPr/>
          <a:lstStyle/>
          <a:p>
            <a:r>
              <a:rPr lang="de-DE" dirty="0"/>
              <a:t>Schulentwicklung zum ganztägigen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04DEFE-2B17-E3BC-C2CF-917D3C99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Pfeil: nach links 8">
            <a:extLst>
              <a:ext uri="{FF2B5EF4-FFF2-40B4-BE49-F238E27FC236}">
                <a16:creationId xmlns:a16="http://schemas.microsoft.com/office/drawing/2014/main" id="{DF4D6C87-5242-9C6A-88B6-BCEC735A6143}"/>
              </a:ext>
            </a:extLst>
          </p:cNvPr>
          <p:cNvSpPr/>
          <p:nvPr/>
        </p:nvSpPr>
        <p:spPr>
          <a:xfrm>
            <a:off x="1107347" y="3114106"/>
            <a:ext cx="1641138" cy="249210"/>
          </a:xfrm>
          <a:prstGeom prst="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73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E0A02-F68B-5EDF-91EC-94650CD92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89307"/>
            <a:ext cx="7729728" cy="652264"/>
          </a:xfrm>
        </p:spPr>
        <p:txBody>
          <a:bodyPr>
            <a:normAutofit fontScale="90000"/>
          </a:bodyPr>
          <a:lstStyle/>
          <a:p>
            <a:r>
              <a:rPr lang="de-DE" dirty="0"/>
              <a:t>Rhythmisierung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2414E873-0046-63D0-04B2-DEE7EF1FC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596218"/>
              </p:ext>
            </p:extLst>
          </p:nvPr>
        </p:nvGraphicFramePr>
        <p:xfrm>
          <a:off x="1359018" y="1650652"/>
          <a:ext cx="8991886" cy="44272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7326">
                  <a:extLst>
                    <a:ext uri="{9D8B030D-6E8A-4147-A177-3AD203B41FA5}">
                      <a16:colId xmlns:a16="http://schemas.microsoft.com/office/drawing/2014/main" val="505454883"/>
                    </a:ext>
                  </a:extLst>
                </a:gridCol>
                <a:gridCol w="944355">
                  <a:extLst>
                    <a:ext uri="{9D8B030D-6E8A-4147-A177-3AD203B41FA5}">
                      <a16:colId xmlns:a16="http://schemas.microsoft.com/office/drawing/2014/main" val="806854180"/>
                    </a:ext>
                  </a:extLst>
                </a:gridCol>
                <a:gridCol w="878670">
                  <a:extLst>
                    <a:ext uri="{9D8B030D-6E8A-4147-A177-3AD203B41FA5}">
                      <a16:colId xmlns:a16="http://schemas.microsoft.com/office/drawing/2014/main" val="61447705"/>
                    </a:ext>
                  </a:extLst>
                </a:gridCol>
                <a:gridCol w="769935">
                  <a:extLst>
                    <a:ext uri="{9D8B030D-6E8A-4147-A177-3AD203B41FA5}">
                      <a16:colId xmlns:a16="http://schemas.microsoft.com/office/drawing/2014/main" val="465310056"/>
                    </a:ext>
                  </a:extLst>
                </a:gridCol>
                <a:gridCol w="1215995">
                  <a:extLst>
                    <a:ext uri="{9D8B030D-6E8A-4147-A177-3AD203B41FA5}">
                      <a16:colId xmlns:a16="http://schemas.microsoft.com/office/drawing/2014/main" val="730816171"/>
                    </a:ext>
                  </a:extLst>
                </a:gridCol>
                <a:gridCol w="963906">
                  <a:extLst>
                    <a:ext uri="{9D8B030D-6E8A-4147-A177-3AD203B41FA5}">
                      <a16:colId xmlns:a16="http://schemas.microsoft.com/office/drawing/2014/main" val="2627910688"/>
                    </a:ext>
                  </a:extLst>
                </a:gridCol>
                <a:gridCol w="914533">
                  <a:extLst>
                    <a:ext uri="{9D8B030D-6E8A-4147-A177-3AD203B41FA5}">
                      <a16:colId xmlns:a16="http://schemas.microsoft.com/office/drawing/2014/main" val="2192250782"/>
                    </a:ext>
                  </a:extLst>
                </a:gridCol>
                <a:gridCol w="914533">
                  <a:extLst>
                    <a:ext uri="{9D8B030D-6E8A-4147-A177-3AD203B41FA5}">
                      <a16:colId xmlns:a16="http://schemas.microsoft.com/office/drawing/2014/main" val="2006939945"/>
                    </a:ext>
                  </a:extLst>
                </a:gridCol>
                <a:gridCol w="1232633">
                  <a:extLst>
                    <a:ext uri="{9D8B030D-6E8A-4147-A177-3AD203B41FA5}">
                      <a16:colId xmlns:a16="http://schemas.microsoft.com/office/drawing/2014/main" val="3513658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Zeit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Montag /Dienstag/Donnerstag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e-DE" sz="1200" dirty="0"/>
                        <a:t>Mittwoch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Freitag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150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07.30 – 8.00 Uhr</a:t>
                      </a: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Offener Anfang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02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dk1"/>
                          </a:solidFill>
                        </a:rPr>
                        <a:t>08.00 – 09.30 Uhr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Unterricht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049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dk1"/>
                          </a:solidFill>
                        </a:rPr>
                        <a:t>09.30 – 10.00 Uhr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Spiel- und Entspannungszeit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620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dk1"/>
                          </a:solidFill>
                        </a:rPr>
                        <a:t>10.00 – 11.30 Uhr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Unterricht (Lernzeiten in gebundenen Paktklassen)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763776"/>
                  </a:ext>
                </a:extLst>
              </a:tr>
              <a:tr h="373705">
                <a:tc>
                  <a:txBody>
                    <a:bodyPr/>
                    <a:lstStyle/>
                    <a:p>
                      <a:r>
                        <a:rPr lang="de-DE" sz="11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Jahrgang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rgbClr val="0070C0"/>
                          </a:solidFill>
                        </a:rPr>
                        <a:t>VK, 1.+2.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rgbClr val="0070C0"/>
                          </a:solidFill>
                        </a:rPr>
                        <a:t>3.+4.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>
                          <a:solidFill>
                            <a:srgbClr val="0070C0"/>
                          </a:solidFill>
                        </a:rPr>
                        <a:t>VK, 1.+2.</a:t>
                      </a:r>
                      <a:endParaRPr lang="de-DE" sz="11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rgbClr val="0070C0"/>
                          </a:solidFill>
                        </a:rPr>
                        <a:t>3.+4.</a:t>
                      </a:r>
                    </a:p>
                    <a:p>
                      <a:pPr algn="ctr"/>
                      <a:endParaRPr lang="de-DE" sz="11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rgbClr val="0070C0"/>
                          </a:solidFill>
                        </a:rPr>
                        <a:t>VK, 1.+2.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dirty="0">
                          <a:solidFill>
                            <a:srgbClr val="0070C0"/>
                          </a:solidFill>
                        </a:rPr>
                        <a:t>3.+4.</a:t>
                      </a:r>
                    </a:p>
                    <a:p>
                      <a:pPr algn="ctr"/>
                      <a:endParaRPr lang="de-DE" sz="11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974573"/>
                  </a:ext>
                </a:extLst>
              </a:tr>
              <a:tr h="297180">
                <a:tc rowSpan="2">
                  <a:txBody>
                    <a:bodyPr/>
                    <a:lstStyle/>
                    <a:p>
                      <a:r>
                        <a:rPr lang="de-DE" sz="1000" kern="1200" dirty="0">
                          <a:solidFill>
                            <a:schemeClr val="dk1"/>
                          </a:solidFill>
                        </a:rPr>
                        <a:t>11.30 – 12.30 Uhr</a:t>
                      </a:r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Mittagsband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Spielzeit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/>
                        <a:t>Mittagsband</a:t>
                      </a:r>
                      <a:endParaRPr lang="de-DE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Spielzeit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Mittagsband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Spielzeit</a:t>
                      </a:r>
                      <a:endParaRPr lang="de-DE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44429"/>
                  </a:ext>
                </a:extLst>
              </a:tr>
              <a:tr h="24258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Unterricht</a:t>
                      </a:r>
                      <a:endParaRPr lang="de-DE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Unterricht</a:t>
                      </a:r>
                      <a:endParaRPr lang="de-DE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Unterricht</a:t>
                      </a:r>
                      <a:endParaRPr lang="de-DE" sz="11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32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Paktklasse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rgbClr val="C00000"/>
                          </a:solidFill>
                        </a:rPr>
                        <a:t>offen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rgbClr val="C00000"/>
                          </a:solidFill>
                        </a:rPr>
                        <a:t>gebunden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rgbClr val="C00000"/>
                          </a:solidFill>
                        </a:rPr>
                        <a:t>offen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solidFill>
                            <a:srgbClr val="C00000"/>
                          </a:solidFill>
                        </a:rPr>
                        <a:t>gebunden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de-DE" sz="1100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offen und gebunden</a:t>
                      </a:r>
                      <a:endParaRPr lang="de-DE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865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</a:rPr>
                        <a:t>12.30 – 13.30 Uhr</a:t>
                      </a:r>
                    </a:p>
                    <a:p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Lernzeit</a:t>
                      </a:r>
                      <a:endParaRPr lang="de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Unterricht</a:t>
                      </a:r>
                      <a:endParaRPr lang="de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Mittagsband</a:t>
                      </a:r>
                      <a:endParaRPr lang="de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Spielzeit</a:t>
                      </a:r>
                      <a:endParaRPr lang="de-DE" sz="11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Mittagsband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Spielzeit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Mittagsband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662905"/>
                  </a:ext>
                </a:extLst>
              </a:tr>
              <a:tr h="402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</a:rPr>
                        <a:t>13.30 – 14.30 Uhr</a:t>
                      </a:r>
                    </a:p>
                    <a:p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Spielzeit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Lernzeit</a:t>
                      </a:r>
                      <a:endParaRPr lang="de-DE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100" kern="1200" dirty="0">
                          <a:solidFill>
                            <a:schemeClr val="dk1"/>
                          </a:solidFill>
                        </a:rPr>
                        <a:t>Unterricht</a:t>
                      </a:r>
                      <a:endParaRPr lang="de-DE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AGs</a:t>
                      </a:r>
                    </a:p>
                    <a:p>
                      <a:pPr algn="ctr"/>
                      <a:r>
                        <a:rPr lang="de-DE" sz="1100" dirty="0"/>
                        <a:t>außerschulische Partner</a:t>
                      </a:r>
                      <a:endParaRPr lang="de-DE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1100" dirty="0"/>
                        <a:t>AGs</a:t>
                      </a:r>
                    </a:p>
                    <a:p>
                      <a:pPr algn="ctr"/>
                      <a:r>
                        <a:rPr lang="de-DE" sz="1100" dirty="0"/>
                        <a:t>Lehrkräfte im Ganztag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555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</a:rPr>
                        <a:t>14.30 – 17.00 Uhr</a:t>
                      </a:r>
                    </a:p>
                    <a:p>
                      <a:endParaRPr lang="de-DE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Modul 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934884"/>
                  </a:ext>
                </a:extLst>
              </a:tr>
            </a:tbl>
          </a:graphicData>
        </a:graphic>
      </p:graphicFrame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1D14E3B-EBC5-982B-B419-0AD165C88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6236208"/>
            <a:ext cx="8818927" cy="320040"/>
          </a:xfrm>
        </p:spPr>
        <p:txBody>
          <a:bodyPr/>
          <a:lstStyle/>
          <a:p>
            <a:r>
              <a:rPr lang="de-DE" dirty="0"/>
              <a:t>Schulentwicklung zum ganztägigen Lernen an der HQS                                                                                                                          Hunfeld Februar 2023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7D9395-DCE6-1100-06A5-0DD9ED16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878499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0</TotalTime>
  <Words>444</Words>
  <Application>Microsoft Office PowerPoint</Application>
  <PresentationFormat>Breitbild</PresentationFormat>
  <Paragraphs>200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Paket</vt:lpstr>
      <vt:lpstr>Schulentwicklung Ganztag</vt:lpstr>
      <vt:lpstr>Unser Weg</vt:lpstr>
      <vt:lpstr>Ganztagsschule</vt:lpstr>
      <vt:lpstr>Kinderechteschule</vt:lpstr>
      <vt:lpstr>Gesundheitsfördernde Schule</vt:lpstr>
      <vt:lpstr>Pakt für den Nachmittag</vt:lpstr>
      <vt:lpstr>Rhythmisierung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Ganztägiges Lernen</dc:title>
  <dc:creator>Andreas Hunfeld</dc:creator>
  <cp:lastModifiedBy>Andreas Hunfeld</cp:lastModifiedBy>
  <cp:revision>4</cp:revision>
  <dcterms:created xsi:type="dcterms:W3CDTF">2023-02-10T10:02:57Z</dcterms:created>
  <dcterms:modified xsi:type="dcterms:W3CDTF">2023-03-01T13:24:15Z</dcterms:modified>
</cp:coreProperties>
</file>