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s Hunfeld" initials="AH" lastIdx="1" clrIdx="0">
    <p:extLst>
      <p:ext uri="{19B8F6BF-5375-455C-9EA6-DF929625EA0E}">
        <p15:presenceInfo xmlns:p15="http://schemas.microsoft.com/office/powerpoint/2012/main" userId="ce5bcdc4bd92e10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U7dfBPUqxiU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FFC8A8-DD04-FA04-0F1A-7EEAE78DB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562" y="1505182"/>
            <a:ext cx="7315200" cy="3255264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96B1B4F-115C-6933-881F-0F85D8B56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/>
          </a:p>
          <a:p>
            <a:pPr algn="ctr"/>
            <a:r>
              <a:rPr lang="de-DE" sz="3600" b="1" dirty="0"/>
              <a:t>Hurra! Ich bin bald ein Schulkind!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93CEC6C-1C94-83EE-44E4-BAE80CCED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215" y="1258597"/>
            <a:ext cx="3501849" cy="350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765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1456A-49DA-28E5-D266-E23F5A2B7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Checkliste</a:t>
            </a:r>
            <a:br>
              <a:rPr lang="de-DE" dirty="0"/>
            </a:br>
            <a:r>
              <a:rPr lang="de-DE" dirty="0"/>
              <a:t>Schulfähigkeit</a:t>
            </a:r>
            <a:br>
              <a:rPr lang="de-DE" dirty="0"/>
            </a:br>
            <a:endParaRPr lang="de-DE" dirty="0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8F6A24D-90EE-F45C-76C2-D833DE38D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826739"/>
              </p:ext>
            </p:extLst>
          </p:nvPr>
        </p:nvGraphicFramePr>
        <p:xfrm>
          <a:off x="3849282" y="868681"/>
          <a:ext cx="7315200" cy="524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148504023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505571125"/>
                    </a:ext>
                  </a:extLst>
                </a:gridCol>
              </a:tblGrid>
              <a:tr h="2891293">
                <a:tc>
                  <a:txBody>
                    <a:bodyPr/>
                    <a:lstStyle/>
                    <a:p>
                      <a:r>
                        <a:rPr lang="de-DE" dirty="0"/>
                        <a:t>kognitiv</a:t>
                      </a:r>
                    </a:p>
                    <a:p>
                      <a:endParaRPr lang="de-DE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dirty="0"/>
                        <a:t>Konzentration von min. 20 Minuten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dirty="0"/>
                        <a:t>kurze Geschichten erfassen und wiedergeben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dirty="0"/>
                        <a:t>Gegenstände ordnen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dirty="0"/>
                        <a:t>eigene Ideen entwickeln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dirty="0"/>
                        <a:t>erkennen von Symbolen, Zahlen und Buchstaben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dirty="0"/>
                        <a:t>malen, schneiden, kleben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dirty="0"/>
                        <a:t>Memory, Puzzle lösen</a:t>
                      </a:r>
                      <a:endParaRPr lang="de-DE" b="0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körperlich</a:t>
                      </a:r>
                    </a:p>
                    <a:p>
                      <a:endParaRPr lang="de-DE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Gut hören und sehen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Selbständig anziehen, knöpfe schließen, Schleife binden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Ausdauer und Kraft, einen Schulranzen zu tragen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Balance halten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Bewegungsabläufe bewältigen</a:t>
                      </a:r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39157"/>
                  </a:ext>
                </a:extLst>
              </a:tr>
              <a:tr h="2105805">
                <a:tc>
                  <a:txBody>
                    <a:bodyPr/>
                    <a:lstStyle/>
                    <a:p>
                      <a:r>
                        <a:rPr lang="de-DE" b="1" dirty="0"/>
                        <a:t>sozial</a:t>
                      </a:r>
                    </a:p>
                    <a:p>
                      <a:endParaRPr lang="de-DE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Bedürfnisse anderer wahrnehmen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Rücksicht nehmen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auf andere Kinder zugehen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gemeinsam spielen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Konflikte lösen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emotional</a:t>
                      </a:r>
                    </a:p>
                    <a:p>
                      <a:endParaRPr lang="de-DE" b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sich selbständig beschäftigen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Gefühle angemessen äußern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neugierig sein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Geduld haben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de-DE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sich anstrengen wollen</a:t>
                      </a:r>
                    </a:p>
                    <a:p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68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920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78B12E-465D-314A-1ED7-DB67B6A0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Tipps und Tricks </a:t>
            </a:r>
            <a:br>
              <a:rPr lang="de-DE" dirty="0"/>
            </a:br>
            <a:r>
              <a:rPr lang="de-DE" dirty="0"/>
              <a:t>für Eltern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5D6AB9-F5BD-36C2-53F2-3B7BFB0F1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Rollenspiele spielen</a:t>
            </a:r>
          </a:p>
          <a:p>
            <a:r>
              <a:rPr lang="de-DE" dirty="0"/>
              <a:t>Vorlesen und über das Gehörte sprechen</a:t>
            </a:r>
          </a:p>
          <a:p>
            <a:r>
              <a:rPr lang="de-DE" dirty="0"/>
              <a:t>Zeit zum gemeinsamen Sprechen</a:t>
            </a:r>
          </a:p>
          <a:p>
            <a:r>
              <a:rPr lang="de-DE" dirty="0"/>
              <a:t>Hüpfen, Balancieren auf Spielplätzen und/oder im Wald</a:t>
            </a:r>
          </a:p>
          <a:p>
            <a:r>
              <a:rPr lang="de-DE" dirty="0"/>
              <a:t>malen, ausschneiden, basteln</a:t>
            </a:r>
          </a:p>
          <a:p>
            <a:r>
              <a:rPr lang="de-DE" dirty="0"/>
              <a:t>Gesellschaftsspiele spielen</a:t>
            </a:r>
          </a:p>
          <a:p>
            <a:r>
              <a:rPr lang="de-DE" dirty="0"/>
              <a:t>Verantwortung übernehmen</a:t>
            </a:r>
          </a:p>
          <a:p>
            <a:r>
              <a:rPr lang="de-DE" dirty="0"/>
              <a:t>den Schulweg kennen lernen</a:t>
            </a:r>
          </a:p>
          <a:p>
            <a:r>
              <a:rPr lang="de-DE" dirty="0"/>
              <a:t>alleine bei Freunden bleiben</a:t>
            </a:r>
          </a:p>
          <a:p>
            <a:r>
              <a:rPr lang="de-DE" dirty="0"/>
              <a:t>respektvolles Sprechen</a:t>
            </a:r>
          </a:p>
          <a:p>
            <a:r>
              <a:rPr lang="de-DE" dirty="0"/>
              <a:t>Erwachsene akzeptieren</a:t>
            </a:r>
          </a:p>
        </p:txBody>
      </p:sp>
    </p:spTree>
    <p:extLst>
      <p:ext uri="{BB962C8B-B14F-4D97-AF65-F5344CB8AC3E}">
        <p14:creationId xmlns:p14="http://schemas.microsoft.com/office/powerpoint/2010/main" val="347347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FECAE-0139-FDF9-305D-0410E2B5F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ganztägiges Lernen an der HQS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B4393D-F5C5-C688-DC6F-4B71CC95CB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Organisation Ganztag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563816-CE07-A897-7C4F-63DF8F76B1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b="1" i="0" dirty="0" err="1">
                <a:solidFill>
                  <a:srgbClr val="333333"/>
                </a:solidFill>
                <a:effectLst/>
                <a:latin typeface="Helvetica Neue"/>
              </a:rPr>
              <a:t>Erklärfilm</a:t>
            </a:r>
            <a:r>
              <a:rPr lang="de-DE" b="1" i="0" dirty="0">
                <a:solidFill>
                  <a:srgbClr val="333333"/>
                </a:solidFill>
                <a:effectLst/>
                <a:latin typeface="Helvetica Neue"/>
              </a:rPr>
              <a:t> zum Ganztag:</a:t>
            </a:r>
            <a:r>
              <a:rPr lang="de-DE" b="0" i="0" dirty="0">
                <a:solidFill>
                  <a:srgbClr val="333333"/>
                </a:solidFill>
                <a:effectLst/>
                <a:latin typeface="Helvetica Neue"/>
              </a:rPr>
              <a:t>  </a:t>
            </a:r>
            <a:r>
              <a:rPr lang="de-DE" b="1" i="0" u="sng" strike="noStrike" dirty="0">
                <a:solidFill>
                  <a:srgbClr val="E03E2D"/>
                </a:solidFill>
                <a:effectLst/>
                <a:latin typeface="Helvetica Neue"/>
                <a:hlinkClick r:id="rId2"/>
              </a:rPr>
              <a:t>Ein Tag in der Hans-Quick-Schule - Wie geht das?</a:t>
            </a:r>
            <a:r>
              <a:rPr lang="de-DE" b="1" i="0" dirty="0">
                <a:solidFill>
                  <a:srgbClr val="E03E2D"/>
                </a:solidFill>
                <a:effectLst/>
                <a:latin typeface="Helvetica Neue"/>
              </a:rPr>
              <a:t> </a:t>
            </a:r>
            <a:endParaRPr lang="de-DE" dirty="0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1EEF6B7-653D-BFAF-E1F7-E88BA248B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de-DE" dirty="0"/>
              <a:t>Anmeldung Ganztag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2A556F0-D5CC-E15B-30D3-9708CB30275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de-DE" dirty="0"/>
              <a:t>https://hans-quick.bickenbach.schule.hessen.de/aktuell/formulare/ganztag/index.html</a:t>
            </a:r>
          </a:p>
        </p:txBody>
      </p:sp>
    </p:spTree>
    <p:extLst>
      <p:ext uri="{BB962C8B-B14F-4D97-AF65-F5344CB8AC3E}">
        <p14:creationId xmlns:p14="http://schemas.microsoft.com/office/powerpoint/2010/main" val="912997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AAEE03-BC38-BDB9-618F-46AB9AAC7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ich wünsche dir einen </a:t>
            </a:r>
            <a:r>
              <a:rPr lang="de-DE" dirty="0" err="1"/>
              <a:t>ort</a:t>
            </a:r>
            <a:r>
              <a:rPr lang="de-DE" dirty="0"/>
              <a:t>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C0F382-2433-E12A-51F6-0FFBC0B0D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8995" y="1350491"/>
            <a:ext cx="7315200" cy="512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wünsche dir einen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dem du dich wohl fühlst </a:t>
            </a:r>
          </a:p>
          <a:p>
            <a:pPr marL="0" indent="0">
              <a:buNone/>
            </a:pP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heimat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 zuhause das dir ruhe und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schutz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bietet </a:t>
            </a:r>
          </a:p>
          <a:p>
            <a:pPr marL="0" indent="0">
              <a:buNone/>
            </a:pP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vertraute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umgebung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der du ohne rollen und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masken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 selbst sein kannst </a:t>
            </a:r>
          </a:p>
          <a:p>
            <a:pPr marL="0" indent="0">
              <a:buNone/>
            </a:pP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wünsche dir dass dieser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ein raum der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freiheit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des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wachstums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der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entfaltung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 ich wünsche dir dass da </a:t>
            </a:r>
            <a:r>
              <a:rPr lang="de-DE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menschen</a:t>
            </a: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sind die dich lieben und dir halt geben </a:t>
            </a:r>
          </a:p>
          <a:p>
            <a:pPr marL="0" indent="0">
              <a:buNone/>
            </a:pP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nicht fragen was du leistest oder hast </a:t>
            </a:r>
          </a:p>
          <a:p>
            <a:pPr marL="0" indent="0">
              <a:buNone/>
            </a:pPr>
            <a:r>
              <a:rPr lang="de-DE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sondern einfach froh sind dass du da bist </a:t>
            </a:r>
          </a:p>
          <a:p>
            <a:pPr marL="0" indent="0">
              <a:buNone/>
            </a:pPr>
            <a:endParaRPr lang="de-DE" sz="1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Arndt Menze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509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AF3F86-9FF0-9B57-6AA3-3AB0B3F13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Entwicklungs-stufen </a:t>
            </a:r>
            <a:br>
              <a:rPr lang="de-DE" dirty="0"/>
            </a:br>
            <a:r>
              <a:rPr lang="de-DE" dirty="0"/>
              <a:t>des Kindes</a:t>
            </a:r>
          </a:p>
        </p:txBody>
      </p:sp>
      <p:pic>
        <p:nvPicPr>
          <p:cNvPr id="2050" name="Picture 2" descr="Baum clipart. Kostenloser Download. | Creazilla">
            <a:extLst>
              <a:ext uri="{FF2B5EF4-FFF2-40B4-BE49-F238E27FC236}">
                <a16:creationId xmlns:a16="http://schemas.microsoft.com/office/drawing/2014/main" id="{19FF3689-AF8A-0A8D-A83B-70FDC59CBF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188" y="863600"/>
            <a:ext cx="5724489" cy="523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A3AC0FE1-CBC6-EAD9-77CB-1391D5699DD7}"/>
              </a:ext>
            </a:extLst>
          </p:cNvPr>
          <p:cNvSpPr txBox="1"/>
          <p:nvPr/>
        </p:nvSpPr>
        <p:spPr>
          <a:xfrm>
            <a:off x="9822851" y="2479164"/>
            <a:ext cx="126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10-12 Jahre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BA306A9-E95B-EFEC-FBD6-50FC9E1F9C57}"/>
              </a:ext>
            </a:extLst>
          </p:cNvPr>
          <p:cNvSpPr txBox="1"/>
          <p:nvPr/>
        </p:nvSpPr>
        <p:spPr>
          <a:xfrm>
            <a:off x="9760159" y="1302632"/>
            <a:ext cx="1266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13-16 Jahre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D270940-1093-6599-455F-CE52DEA27DF2}"/>
              </a:ext>
            </a:extLst>
          </p:cNvPr>
          <p:cNvSpPr txBox="1"/>
          <p:nvPr/>
        </p:nvSpPr>
        <p:spPr>
          <a:xfrm>
            <a:off x="9857596" y="3741288"/>
            <a:ext cx="11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6-9 Jahre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7A0870F-C689-87B2-84A3-925EE1AF0E7C}"/>
              </a:ext>
            </a:extLst>
          </p:cNvPr>
          <p:cNvSpPr txBox="1"/>
          <p:nvPr/>
        </p:nvSpPr>
        <p:spPr>
          <a:xfrm>
            <a:off x="9895338" y="5625068"/>
            <a:ext cx="1085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0-2 Jahre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67228923-1834-067E-DCC2-70A2A46B7830}"/>
              </a:ext>
            </a:extLst>
          </p:cNvPr>
          <p:cNvSpPr txBox="1"/>
          <p:nvPr/>
        </p:nvSpPr>
        <p:spPr>
          <a:xfrm>
            <a:off x="9897356" y="4719906"/>
            <a:ext cx="1168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2-5 Jahre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E00E19D-DEFB-16E0-A586-AAADF8B724DC}"/>
              </a:ext>
            </a:extLst>
          </p:cNvPr>
          <p:cNvSpPr txBox="1"/>
          <p:nvPr/>
        </p:nvSpPr>
        <p:spPr>
          <a:xfrm>
            <a:off x="3804739" y="3296561"/>
            <a:ext cx="2782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Fähigkeiten zur erfolgreichen Gruppenteilnahme erwerben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5778FC0-43B0-7A76-D395-C7FFB53590A7}"/>
              </a:ext>
            </a:extLst>
          </p:cNvPr>
          <p:cNvSpPr txBox="1"/>
          <p:nvPr/>
        </p:nvSpPr>
        <p:spPr>
          <a:xfrm>
            <a:off x="3804739" y="5507062"/>
            <a:ext cx="2782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Auf die Umwelt mit Freude reagieren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DDA3B39-D00F-CF3F-4DAC-42CD5C4011AF}"/>
              </a:ext>
            </a:extLst>
          </p:cNvPr>
          <p:cNvSpPr txBox="1"/>
          <p:nvPr/>
        </p:nvSpPr>
        <p:spPr>
          <a:xfrm>
            <a:off x="3804739" y="2447788"/>
            <a:ext cx="2782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Sich in Gruppenprozesse einbringen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CBBB419-1540-0872-5ABD-1A3757E1D0C6}"/>
              </a:ext>
            </a:extLst>
          </p:cNvPr>
          <p:cNvSpPr txBox="1"/>
          <p:nvPr/>
        </p:nvSpPr>
        <p:spPr>
          <a:xfrm>
            <a:off x="3804739" y="1210299"/>
            <a:ext cx="27821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Individuelle Fähigkeiten in neuen Situationen anwenden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3644343-8E08-19F5-BA27-95EC7413F9D9}"/>
              </a:ext>
            </a:extLst>
          </p:cNvPr>
          <p:cNvSpPr txBox="1"/>
          <p:nvPr/>
        </p:nvSpPr>
        <p:spPr>
          <a:xfrm>
            <a:off x="3804739" y="4766072"/>
            <a:ext cx="2782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Auf die Umwelt mit Erfolg reagieren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300642FF-FB9D-CAF0-0E49-921D4A7331B7}"/>
              </a:ext>
            </a:extLst>
          </p:cNvPr>
          <p:cNvSpPr txBox="1"/>
          <p:nvPr/>
        </p:nvSpPr>
        <p:spPr>
          <a:xfrm>
            <a:off x="4444240" y="6311311"/>
            <a:ext cx="1060315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/>
              <a:t>Verhalten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5436FD0-28FF-51DA-23BF-7D3FD5C3838C}"/>
              </a:ext>
            </a:extLst>
          </p:cNvPr>
          <p:cNvSpPr txBox="1"/>
          <p:nvPr/>
        </p:nvSpPr>
        <p:spPr>
          <a:xfrm>
            <a:off x="5778308" y="6319698"/>
            <a:ext cx="1623063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/>
              <a:t>Kommunikation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11328234-1B84-6D3B-24C4-4493503E986B}"/>
              </a:ext>
            </a:extLst>
          </p:cNvPr>
          <p:cNvSpPr txBox="1"/>
          <p:nvPr/>
        </p:nvSpPr>
        <p:spPr>
          <a:xfrm>
            <a:off x="7675124" y="6321715"/>
            <a:ext cx="1332689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/>
              <a:t>Sozialisation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82CD4C4-19BA-F9FB-3E78-F26282A63762}"/>
              </a:ext>
            </a:extLst>
          </p:cNvPr>
          <p:cNvSpPr txBox="1"/>
          <p:nvPr/>
        </p:nvSpPr>
        <p:spPr>
          <a:xfrm>
            <a:off x="9281566" y="6321715"/>
            <a:ext cx="1060315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600" b="1" dirty="0"/>
              <a:t>Kognition</a:t>
            </a:r>
          </a:p>
        </p:txBody>
      </p:sp>
    </p:spTree>
    <p:extLst>
      <p:ext uri="{BB962C8B-B14F-4D97-AF65-F5344CB8AC3E}">
        <p14:creationId xmlns:p14="http://schemas.microsoft.com/office/powerpoint/2010/main" val="341171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5B25F-3F4A-45B7-19DE-4CDB894C6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96119" cy="4601183"/>
          </a:xfrm>
        </p:spPr>
        <p:txBody>
          <a:bodyPr/>
          <a:lstStyle/>
          <a:p>
            <a:r>
              <a:rPr lang="de-DE" dirty="0"/>
              <a:t>Was ist Schulfähigkeit?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C52BF75-61CE-7697-D306-41204F8F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123836"/>
            <a:ext cx="7315200" cy="4860911"/>
          </a:xfrm>
        </p:spPr>
        <p:txBody>
          <a:bodyPr/>
          <a:lstStyle/>
          <a:p>
            <a:r>
              <a:rPr lang="de-DE" b="1" dirty="0"/>
              <a:t>Schulreife</a:t>
            </a:r>
            <a:r>
              <a:rPr lang="de-DE" dirty="0"/>
              <a:t>		biologischer Vorgang, der dafür 				verantwortlich ist, dass ein Kind „reif“ für 			die Schule wird</a:t>
            </a:r>
          </a:p>
          <a:p>
            <a:endParaRPr lang="de-DE" dirty="0"/>
          </a:p>
          <a:p>
            <a:r>
              <a:rPr lang="de-DE" b="1" dirty="0"/>
              <a:t>Schulfähigkeit</a:t>
            </a:r>
            <a:r>
              <a:rPr lang="de-DE" dirty="0"/>
              <a:t>		Entwicklungstand der körperlichen, 			seelischen und kognitiven Kompetenzen 			eines Kindes im Übergang von Kita in 			Grundschule </a:t>
            </a:r>
          </a:p>
          <a:p>
            <a:endParaRPr lang="de-DE" dirty="0"/>
          </a:p>
          <a:p>
            <a:r>
              <a:rPr lang="de-DE" b="1" dirty="0"/>
              <a:t>Schulbereitschaft</a:t>
            </a:r>
            <a:r>
              <a:rPr lang="de-DE" dirty="0"/>
              <a:t>	Summe aller individuellen 				Voraussetzungen, die sich als bedeutsam 			für die erfolgreiche Bewältigung des 			Übergangs von der vorschulischen 				Kindertageseinrichtung in die 				Grundschule erwiesen haben.</a:t>
            </a:r>
          </a:p>
        </p:txBody>
      </p:sp>
    </p:spTree>
    <p:extLst>
      <p:ext uri="{BB962C8B-B14F-4D97-AF65-F5344CB8AC3E}">
        <p14:creationId xmlns:p14="http://schemas.microsoft.com/office/powerpoint/2010/main" val="176896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05DDD9-DBD9-4FE1-E484-289671FF4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Überprüfen Schulfähigkeit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E42F5D14-ADA9-919D-45F0-E01C0E968C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949814"/>
              </p:ext>
            </p:extLst>
          </p:nvPr>
        </p:nvGraphicFramePr>
        <p:xfrm>
          <a:off x="4075889" y="1123837"/>
          <a:ext cx="7146959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830">
                  <a:extLst>
                    <a:ext uri="{9D8B030D-6E8A-4147-A177-3AD203B41FA5}">
                      <a16:colId xmlns:a16="http://schemas.microsoft.com/office/drawing/2014/main" val="3390053946"/>
                    </a:ext>
                  </a:extLst>
                </a:gridCol>
                <a:gridCol w="2283129">
                  <a:extLst>
                    <a:ext uri="{9D8B030D-6E8A-4147-A177-3AD203B41FA5}">
                      <a16:colId xmlns:a16="http://schemas.microsoft.com/office/drawing/2014/main" val="3280552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Ereignis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Datum</a:t>
                      </a:r>
                    </a:p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30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Einschulungsgespräch mit Sprachstandserhebung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Frühjahr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75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Maxi-Treff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Oktober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437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Einschulungsuntersuchung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November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000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1. Elternabend zur Schulfähigkeit in der HQS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Dezember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956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Bewegungs-Kennenlerntage in der HQS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de-DE" dirty="0"/>
                    </a:p>
                    <a:p>
                      <a:r>
                        <a:rPr lang="de-DE" dirty="0"/>
                        <a:t>Februar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299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Kennenlerntage in der Kita Sonnenland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111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Beobachtungen in den Kita-Gruppen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durchgängig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02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Beratungsgespräche in der HQS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März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286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Schnupperstunden in der HQS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Mai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6037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2. Elternabend zur Einschulung in der HQS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Juni 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892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712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1901D-6730-F6B4-784F-A66A4F5F1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Entwicklungs-bereiche</a:t>
            </a:r>
            <a:br>
              <a:rPr lang="de-DE" dirty="0"/>
            </a:br>
            <a:r>
              <a:rPr lang="de-DE" dirty="0"/>
              <a:t>Schulfähigkeit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290FBD4F-FB20-9731-0B66-3576676BB7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4531159"/>
              </p:ext>
            </p:extLst>
          </p:nvPr>
        </p:nvGraphicFramePr>
        <p:xfrm>
          <a:off x="3868738" y="863600"/>
          <a:ext cx="7315200" cy="520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709953125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242773548"/>
                    </a:ext>
                  </a:extLst>
                </a:gridCol>
              </a:tblGrid>
              <a:tr h="2603230"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  <a:p>
                      <a:pPr algn="ctr"/>
                      <a:endParaRPr lang="de-DE" sz="2400" dirty="0"/>
                    </a:p>
                    <a:p>
                      <a:pPr algn="ctr"/>
                      <a:r>
                        <a:rPr lang="de-DE" sz="2400" dirty="0"/>
                        <a:t>kognitive Schulfähigkeit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  <a:p>
                      <a:pPr algn="ctr"/>
                      <a:endParaRPr lang="de-DE" sz="2400" dirty="0"/>
                    </a:p>
                    <a:p>
                      <a:pPr algn="ctr"/>
                      <a:r>
                        <a:rPr lang="de-DE" sz="2400" dirty="0"/>
                        <a:t>emotionale Schulfähigkeit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113660"/>
                  </a:ext>
                </a:extLst>
              </a:tr>
              <a:tr h="2603230"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  <a:p>
                      <a:pPr algn="ctr"/>
                      <a:endParaRPr lang="de-DE" sz="2400" dirty="0"/>
                    </a:p>
                    <a:p>
                      <a:pPr algn="ctr"/>
                      <a:r>
                        <a:rPr lang="de-DE" sz="2400" dirty="0"/>
                        <a:t>soziale Schulfähigkeit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400" dirty="0"/>
                    </a:p>
                    <a:p>
                      <a:pPr algn="ctr"/>
                      <a:endParaRPr lang="de-DE" sz="2400" dirty="0"/>
                    </a:p>
                    <a:p>
                      <a:pPr algn="ctr"/>
                      <a:r>
                        <a:rPr lang="de-DE" sz="2400" dirty="0"/>
                        <a:t>körperliche Schulfähigkeit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160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776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C2F3FE-894E-5765-E42B-C9403E49D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kognitive Schulfähigkeit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CCD55F-95D5-BFD7-AF43-D812E6E25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Konzentrationsfähigkeit</a:t>
            </a:r>
          </a:p>
          <a:p>
            <a:r>
              <a:rPr lang="de-DE" sz="2400" dirty="0"/>
              <a:t>Aufmerksamkeit</a:t>
            </a:r>
          </a:p>
          <a:p>
            <a:r>
              <a:rPr lang="de-DE" sz="2400" dirty="0"/>
              <a:t>Merkfähigkeit</a:t>
            </a:r>
          </a:p>
          <a:p>
            <a:r>
              <a:rPr lang="de-DE" sz="2400" dirty="0"/>
              <a:t>planvolles Handeln</a:t>
            </a:r>
          </a:p>
          <a:p>
            <a:r>
              <a:rPr lang="de-DE" sz="2400" dirty="0"/>
              <a:t>Lösungen bei Schwierigkeiten suchen</a:t>
            </a:r>
          </a:p>
          <a:p>
            <a:r>
              <a:rPr lang="de-DE" sz="2400" dirty="0"/>
              <a:t>Logisches Denken</a:t>
            </a:r>
          </a:p>
          <a:p>
            <a:r>
              <a:rPr lang="de-DE" sz="2400" dirty="0"/>
              <a:t>Sprachliche Ausdrucksfähigkeit</a:t>
            </a:r>
          </a:p>
          <a:p>
            <a:r>
              <a:rPr lang="de-DE" sz="2400" dirty="0"/>
              <a:t>Zahlen- und Mengenverständnis</a:t>
            </a:r>
          </a:p>
        </p:txBody>
      </p:sp>
    </p:spTree>
    <p:extLst>
      <p:ext uri="{BB962C8B-B14F-4D97-AF65-F5344CB8AC3E}">
        <p14:creationId xmlns:p14="http://schemas.microsoft.com/office/powerpoint/2010/main" val="2139295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88830A-C3D6-8FCE-6823-147788E35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emotionale Schulfähigkeit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E2F779-D97F-BA4A-3199-95412FE83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507786"/>
            <a:ext cx="7315200" cy="4476961"/>
          </a:xfrm>
        </p:spPr>
        <p:txBody>
          <a:bodyPr/>
          <a:lstStyle/>
          <a:p>
            <a:r>
              <a:rPr lang="de-DE" sz="2400" dirty="0"/>
              <a:t>Vertrauen in die eigenen Fähigkeiten haben</a:t>
            </a:r>
          </a:p>
          <a:p>
            <a:r>
              <a:rPr lang="de-DE" sz="2400" dirty="0"/>
              <a:t>Neugierde</a:t>
            </a:r>
          </a:p>
          <a:p>
            <a:r>
              <a:rPr lang="de-DE" sz="2400" dirty="0"/>
              <a:t>Anstrengungsbereitschaft</a:t>
            </a:r>
          </a:p>
          <a:p>
            <a:r>
              <a:rPr lang="de-DE" sz="2400" dirty="0"/>
              <a:t>Frustrationstoleranz</a:t>
            </a:r>
          </a:p>
          <a:p>
            <a:r>
              <a:rPr lang="de-DE" sz="2400" dirty="0"/>
              <a:t>Impulskontrolle</a:t>
            </a:r>
          </a:p>
          <a:p>
            <a:r>
              <a:rPr lang="de-DE" sz="2400" dirty="0"/>
              <a:t>mit Gefühlen umgehen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014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207E7-F0BB-A82C-BEB1-185D950FC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soziale Schulfähigkeit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5AA54B-4D7A-A724-B7A0-52432EBC3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Anpassungsfähigkeit</a:t>
            </a:r>
          </a:p>
          <a:p>
            <a:r>
              <a:rPr lang="de-DE" sz="2400" dirty="0"/>
              <a:t>Zurückstellen eigener Bedürfnisse</a:t>
            </a:r>
          </a:p>
          <a:p>
            <a:r>
              <a:rPr lang="de-DE" sz="2400" dirty="0"/>
              <a:t>Rücksicht nehmen</a:t>
            </a:r>
          </a:p>
          <a:p>
            <a:r>
              <a:rPr lang="de-DE" sz="2400" dirty="0"/>
              <a:t>Kommunikationsfähigkeit</a:t>
            </a:r>
          </a:p>
          <a:p>
            <a:r>
              <a:rPr lang="de-DE" sz="2400" dirty="0"/>
              <a:t>Kontakte schließen können</a:t>
            </a:r>
          </a:p>
          <a:p>
            <a:r>
              <a:rPr lang="de-DE" sz="2400" dirty="0"/>
              <a:t>Regelbewusstsein</a:t>
            </a:r>
          </a:p>
        </p:txBody>
      </p:sp>
    </p:spTree>
    <p:extLst>
      <p:ext uri="{BB962C8B-B14F-4D97-AF65-F5344CB8AC3E}">
        <p14:creationId xmlns:p14="http://schemas.microsoft.com/office/powerpoint/2010/main" val="4123541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5F286-7B03-B51C-2F47-FB9DACEAF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körperliche Schulfähigkeit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CDBBD5-D28C-AD47-4098-4B0CFD1D1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/>
              <a:t>Hörverarbeitung</a:t>
            </a:r>
          </a:p>
          <a:p>
            <a:r>
              <a:rPr lang="de-DE" sz="2400" dirty="0"/>
              <a:t>Sinnesleistung von Augen und Ohren</a:t>
            </a:r>
          </a:p>
          <a:p>
            <a:r>
              <a:rPr lang="de-DE" sz="2400" dirty="0"/>
              <a:t>Feinmotorik</a:t>
            </a:r>
          </a:p>
          <a:p>
            <a:r>
              <a:rPr lang="de-DE" sz="2400" dirty="0"/>
              <a:t>Grobmotorik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3287669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Fram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568</Words>
  <Application>Microsoft Office PowerPoint</Application>
  <PresentationFormat>Breitbild</PresentationFormat>
  <Paragraphs>145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Calibri</vt:lpstr>
      <vt:lpstr>Corbel</vt:lpstr>
      <vt:lpstr>Helvetica Neue</vt:lpstr>
      <vt:lpstr>Wingdings</vt:lpstr>
      <vt:lpstr>Wingdings 2</vt:lpstr>
      <vt:lpstr>Rahmen</vt:lpstr>
      <vt:lpstr>PowerPoint-Präsentation</vt:lpstr>
      <vt:lpstr>Entwicklungs-stufen  des Kindes</vt:lpstr>
      <vt:lpstr>Was ist Schulfähigkeit?</vt:lpstr>
      <vt:lpstr>Überprüfen Schulfähigkeit</vt:lpstr>
      <vt:lpstr>Entwicklungs-bereiche Schulfähigkeit</vt:lpstr>
      <vt:lpstr>kognitive Schulfähigkeit</vt:lpstr>
      <vt:lpstr>emotionale Schulfähigkeit</vt:lpstr>
      <vt:lpstr>soziale Schulfähigkeit</vt:lpstr>
      <vt:lpstr>körperliche Schulfähigkeit</vt:lpstr>
      <vt:lpstr>Checkliste Schulfähigkeit </vt:lpstr>
      <vt:lpstr>Tipps und Tricks  für Eltern</vt:lpstr>
      <vt:lpstr>ganztägiges Lernen an der HQS</vt:lpstr>
      <vt:lpstr>ich wünsche dir einen ort…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Hunfeld</dc:creator>
  <cp:lastModifiedBy>Andreas Hunfeld</cp:lastModifiedBy>
  <cp:revision>1</cp:revision>
  <dcterms:created xsi:type="dcterms:W3CDTF">2023-11-24T14:28:56Z</dcterms:created>
  <dcterms:modified xsi:type="dcterms:W3CDTF">2023-12-13T15:33:05Z</dcterms:modified>
</cp:coreProperties>
</file>